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2"/>
  </p:handoutMasterIdLst>
  <p:sldIdLst>
    <p:sldId id="384" r:id="rId3"/>
    <p:sldId id="443" r:id="rId5"/>
    <p:sldId id="444" r:id="rId6"/>
    <p:sldId id="445" r:id="rId7"/>
    <p:sldId id="446" r:id="rId8"/>
    <p:sldId id="447" r:id="rId9"/>
    <p:sldId id="442" r:id="rId10"/>
    <p:sldId id="412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FFCCCC"/>
    <a:srgbClr val="4D6E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107" autoAdjust="0"/>
    <p:restoredTop sz="94660"/>
  </p:normalViewPr>
  <p:slideViewPr>
    <p:cSldViewPr snapToGrid="0">
      <p:cViewPr varScale="1">
        <p:scale>
          <a:sx n="90" d="100"/>
          <a:sy n="90" d="100"/>
        </p:scale>
        <p:origin x="-61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commentAuthors" Target="commentAuthors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F435F1-BC2C-432F-AB22-B3A12682CA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14BCD7-1B3F-4B2E-915C-8B307C14B09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9"/>
          <p:cNvSpPr/>
          <p:nvPr/>
        </p:nvSpPr>
        <p:spPr>
          <a:xfrm>
            <a:off x="1" y="0"/>
            <a:ext cx="7559039" cy="6858000"/>
          </a:xfrm>
          <a:custGeom>
            <a:avLst/>
            <a:gdLst>
              <a:gd name="connsiteX0" fmla="*/ 0 w 5894571"/>
              <a:gd name="connsiteY0" fmla="*/ 0 h 6858000"/>
              <a:gd name="connsiteX1" fmla="*/ 5894571 w 5894571"/>
              <a:gd name="connsiteY1" fmla="*/ 0 h 6858000"/>
              <a:gd name="connsiteX2" fmla="*/ 2300629 w 5894571"/>
              <a:gd name="connsiteY2" fmla="*/ 6858000 h 6858000"/>
              <a:gd name="connsiteX3" fmla="*/ 0 w 589457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94571" h="6858000">
                <a:moveTo>
                  <a:pt x="0" y="0"/>
                </a:moveTo>
                <a:lnTo>
                  <a:pt x="5894571" y="0"/>
                </a:lnTo>
                <a:lnTo>
                  <a:pt x="23006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4D6EF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594360" y="482028"/>
            <a:ext cx="11003280" cy="5926964"/>
          </a:xfrm>
          <a:prstGeom prst="roundRect">
            <a:avLst>
              <a:gd name="adj" fmla="val 8202"/>
            </a:avLst>
          </a:prstGeom>
          <a:solidFill>
            <a:schemeClr val="bg1"/>
          </a:solidFill>
          <a:ln w="6350">
            <a:noFill/>
          </a:ln>
          <a:effectLst>
            <a:outerShdw blurRad="546100" dir="2700000" sx="102000" sy="102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2" name="图片 21" descr="F:\计算机发展史\51miz-E1168142-4B823771-1920x1409.jpg51miz-E1168142-4B823771-1920x1409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7121525" y="2338705"/>
            <a:ext cx="4284980" cy="31451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13460" y="2004060"/>
            <a:ext cx="654621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800" b="1" dirty="0" smtClean="0">
                <a:solidFill>
                  <a:srgbClr val="4D6EF8"/>
                </a:solidFill>
                <a:latin typeface="阿里巴巴普惠体 Heavy" panose="00020600040101010101" charset="-122"/>
                <a:ea typeface="阿里巴巴普惠体 Heavy" panose="00020600040101010101" charset="-122"/>
                <a:sym typeface="+mn-ea"/>
              </a:rPr>
              <a:t>任务三 游戏体验寻规律</a:t>
            </a:r>
            <a:endParaRPr lang="zh-CN" altLang="en-US" sz="4800" b="1" dirty="0">
              <a:solidFill>
                <a:srgbClr val="4D6EF8"/>
              </a:solidFill>
              <a:latin typeface="阿里巴巴普惠体 Heavy" panose="00020600040101010101" charset="-122"/>
              <a:ea typeface="阿里巴巴普惠体 Heavy" panose="0002060004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13460" y="888365"/>
            <a:ext cx="7722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400" b="1" spc="600" dirty="0">
                <a:solidFill>
                  <a:srgbClr val="4D6EF8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+mn-lt"/>
              </a:rPr>
              <a:t>五年级上册 </a:t>
            </a:r>
            <a:r>
              <a:rPr lang="zh-CN" altLang="en-US" sz="2400" b="1" spc="600" dirty="0" smtClean="0">
                <a:solidFill>
                  <a:srgbClr val="4D6EF8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+mn-lt"/>
              </a:rPr>
              <a:t>主题一 无处不在的算法</a:t>
            </a:r>
            <a:endParaRPr lang="zh-CN" altLang="en-US" sz="2400" b="1" spc="600" dirty="0">
              <a:solidFill>
                <a:srgbClr val="4D6EF8"/>
              </a:solidFill>
              <a:latin typeface="阿里巴巴普惠体" panose="00020600040101010101" charset="-122"/>
              <a:ea typeface="阿里巴巴普惠体" panose="00020600040101010101" charset="-122"/>
              <a:cs typeface="阿里巴巴普惠体" panose="00020600040101010101" charset="-122"/>
              <a:sym typeface="+mn-lt"/>
            </a:endParaRPr>
          </a:p>
        </p:txBody>
      </p:sp>
      <p:pic>
        <p:nvPicPr>
          <p:cNvPr id="2" name="图片 1" descr="mmexport173725725142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79850" y="5371465"/>
            <a:ext cx="3272155" cy="444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1" grpId="0" bldLvl="0" animBg="1"/>
      <p:bldP spid="4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419070" y="364018"/>
            <a:ext cx="1438991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玩一玩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7117" y="854133"/>
            <a:ext cx="988505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游戏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要求：用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～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的数字填写表格，使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～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每个数字在每一行、每一列和每一宫中都只出现一次。 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9091" l="9631" r="93852">
                        <a14:foregroundMark x1="49180" y1="69273" x2="31967" y2="89091"/>
                        <a14:foregroundMark x1="73566" y1="68182" x2="40984" y2="62182"/>
                        <a14:foregroundMark x1="83197" y1="57455" x2="70697" y2="69091"/>
                        <a14:foregroundMark x1="17213" y1="69636" x2="19262" y2="89273"/>
                        <a14:foregroundMark x1="16598" y1="90182" x2="27254" y2="99091"/>
                        <a14:foregroundMark x1="44057" y1="52909" x2="33607" y2="55091"/>
                        <a14:foregroundMark x1="41598" y1="39273" x2="38115" y2="50545"/>
                        <a14:foregroundMark x1="93852" y1="50000" x2="87295" y2="53091"/>
                        <a14:foregroundMark x1="32172" y1="51636" x2="38525" y2="6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94694" y="3854066"/>
            <a:ext cx="2242107" cy="2526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419070" y="364018"/>
            <a:ext cx="1438991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玩一玩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7117" y="854133"/>
            <a:ext cx="98850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优先找空最少的行或列，首先看第一列缺少的数字为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9091" l="9631" r="93852">
                        <a14:foregroundMark x1="49180" y1="69273" x2="31967" y2="89091"/>
                        <a14:foregroundMark x1="73566" y1="68182" x2="40984" y2="62182"/>
                        <a14:foregroundMark x1="83197" y1="57455" x2="70697" y2="69091"/>
                        <a14:foregroundMark x1="17213" y1="69636" x2="19262" y2="89273"/>
                        <a14:foregroundMark x1="16598" y1="90182" x2="27254" y2="99091"/>
                        <a14:foregroundMark x1="44057" y1="52909" x2="33607" y2="55091"/>
                        <a14:foregroundMark x1="41598" y1="39273" x2="38115" y2="50545"/>
                        <a14:foregroundMark x1="93852" y1="50000" x2="87295" y2="53091"/>
                        <a14:foregroundMark x1="32172" y1="51636" x2="38525" y2="6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94694" y="3854066"/>
            <a:ext cx="2242107" cy="252696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66483" y="1530702"/>
            <a:ext cx="4953555" cy="4815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419070" y="364018"/>
            <a:ext cx="1438991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玩一玩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8255" y="790335"/>
            <a:ext cx="105549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2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找第一个空格所属的九宫格或行，查看已有的数字，利用排除法， 可以确定空格为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9091" l="9631" r="93852">
                        <a14:foregroundMark x1="49180" y1="69273" x2="31967" y2="89091"/>
                        <a14:foregroundMark x1="73566" y1="68182" x2="40984" y2="62182"/>
                        <a14:foregroundMark x1="83197" y1="57455" x2="70697" y2="69091"/>
                        <a14:foregroundMark x1="17213" y1="69636" x2="19262" y2="89273"/>
                        <a14:foregroundMark x1="16598" y1="90182" x2="27254" y2="99091"/>
                        <a14:foregroundMark x1="44057" y1="52909" x2="33607" y2="55091"/>
                        <a14:foregroundMark x1="41598" y1="39273" x2="38115" y2="50545"/>
                        <a14:foregroundMark x1="93852" y1="50000" x2="87295" y2="53091"/>
                        <a14:foregroundMark x1="32172" y1="51636" x2="38525" y2="6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94694" y="3854066"/>
            <a:ext cx="2242107" cy="2526965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71567" y="1590675"/>
            <a:ext cx="4733925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419070" y="364018"/>
            <a:ext cx="1438991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玩一玩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8255" y="832867"/>
            <a:ext cx="10554902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3.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确定第一列另一空格的数字。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9091" l="9631" r="93852">
                        <a14:foregroundMark x1="49180" y1="69273" x2="31967" y2="89091"/>
                        <a14:foregroundMark x1="73566" y1="68182" x2="40984" y2="62182"/>
                        <a14:foregroundMark x1="83197" y1="57455" x2="70697" y2="69091"/>
                        <a14:foregroundMark x1="17213" y1="69636" x2="19262" y2="89273"/>
                        <a14:foregroundMark x1="16598" y1="90182" x2="27254" y2="99091"/>
                        <a14:foregroundMark x1="44057" y1="52909" x2="33607" y2="55091"/>
                        <a14:foregroundMark x1="41598" y1="39273" x2="38115" y2="50545"/>
                        <a14:foregroundMark x1="93852" y1="50000" x2="87295" y2="53091"/>
                        <a14:foregroundMark x1="32172" y1="51636" x2="38525" y2="6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94694" y="3854066"/>
            <a:ext cx="2242107" cy="2526965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29566" y="1470394"/>
            <a:ext cx="4686300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419070" y="364018"/>
            <a:ext cx="1438991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玩一玩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5093" y="1640942"/>
            <a:ext cx="105549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4.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重复前面的步骤，找最少的行或列，依次排除。 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9091" l="9631" r="93852">
                        <a14:foregroundMark x1="49180" y1="69273" x2="31967" y2="89091"/>
                        <a14:foregroundMark x1="73566" y1="68182" x2="40984" y2="62182"/>
                        <a14:foregroundMark x1="83197" y1="57455" x2="70697" y2="69091"/>
                        <a14:foregroundMark x1="17213" y1="69636" x2="19262" y2="89273"/>
                        <a14:foregroundMark x1="16598" y1="90182" x2="27254" y2="99091"/>
                        <a14:foregroundMark x1="44057" y1="52909" x2="33607" y2="55091"/>
                        <a14:foregroundMark x1="41598" y1="39273" x2="38115" y2="50545"/>
                        <a14:foregroundMark x1="93852" y1="50000" x2="87295" y2="53091"/>
                        <a14:foregroundMark x1="32172" y1="51636" x2="38525" y2="6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76257" y="2695117"/>
            <a:ext cx="2242107" cy="2526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419070" y="364018"/>
            <a:ext cx="1438991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试一试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7117" y="854133"/>
            <a:ext cx="9534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根据提供的数独解题思路，填写表格中缺失的内容。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9091" l="9631" r="93852">
                        <a14:foregroundMark x1="49180" y1="69273" x2="31967" y2="89091"/>
                        <a14:foregroundMark x1="73566" y1="68182" x2="40984" y2="62182"/>
                        <a14:foregroundMark x1="83197" y1="57455" x2="70697" y2="69091"/>
                        <a14:foregroundMark x1="17213" y1="69636" x2="19262" y2="89273"/>
                        <a14:foregroundMark x1="16598" y1="90182" x2="27254" y2="99091"/>
                        <a14:foregroundMark x1="44057" y1="52909" x2="33607" y2="55091"/>
                        <a14:foregroundMark x1="41598" y1="39273" x2="38115" y2="50545"/>
                        <a14:foregroundMark x1="93852" y1="50000" x2="87295" y2="53091"/>
                        <a14:foregroundMark x1="32172" y1="51636" x2="38525" y2="6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94694" y="3854066"/>
            <a:ext cx="2242107" cy="252696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8768" y="1562659"/>
            <a:ext cx="8664639" cy="461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259581" y="161997"/>
            <a:ext cx="1686177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任务拓展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9091" l="9631" r="93852">
                        <a14:foregroundMark x1="49180" y1="69273" x2="31967" y2="89091"/>
                        <a14:foregroundMark x1="73566" y1="68182" x2="40984" y2="62182"/>
                        <a14:foregroundMark x1="83197" y1="57455" x2="70697" y2="69091"/>
                        <a14:foregroundMark x1="17213" y1="69636" x2="19262" y2="89273"/>
                        <a14:foregroundMark x1="16598" y1="90182" x2="27254" y2="99091"/>
                        <a14:foregroundMark x1="44057" y1="52909" x2="33607" y2="55091"/>
                        <a14:foregroundMark x1="41598" y1="39273" x2="38115" y2="50545"/>
                        <a14:foregroundMark x1="93852" y1="50000" x2="87295" y2="53091"/>
                        <a14:foregroundMark x1="32172" y1="51636" x2="38525" y2="6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65289" y="3822922"/>
            <a:ext cx="2242112" cy="2526965"/>
          </a:xfrm>
          <a:prstGeom prst="rect">
            <a:avLst/>
          </a:prstGeom>
        </p:spPr>
      </p:pic>
      <p:sp>
        <p:nvSpPr>
          <p:cNvPr id="10" name="矩形 17"/>
          <p:cNvSpPr>
            <a:spLocks noChangeArrowheads="1"/>
          </p:cNvSpPr>
          <p:nvPr/>
        </p:nvSpPr>
        <p:spPr bwMode="auto">
          <a:xfrm>
            <a:off x="265814" y="658946"/>
            <a:ext cx="11546958" cy="1797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b="1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        有两个杯子，一个装红色墨水，一个装蓝色墨水，怎样将这两个杯 子里的墨水互换？可以使用第三个容器。 </a:t>
            </a:r>
            <a:endParaRPr lang="en-US" altLang="zh-CN" sz="1800" b="1" dirty="0" smtClean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800" b="1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        </a:t>
            </a:r>
            <a:r>
              <a:rPr lang="zh-CN" altLang="en-US" sz="1800" b="1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将操作步骤填入下表，体会用操作步骤描述问题解决的方法。</a:t>
            </a:r>
            <a:endParaRPr lang="zh-CN" altLang="en-US" sz="1800" b="1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58409" y="1553833"/>
            <a:ext cx="6812923" cy="5074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ZmVlNzRjNzJmYjQ0NmEzMGNhMGUwZDgwYWEyMTczZDUifQ=="/>
  <p:tag name="commondata" val="eyJoZGlkIjoiYmY0Y2E3NDc4NTRmZWQyYWQwODM5OGZjNjUwZDFlNWEifQ=="/>
</p:tagLst>
</file>

<file path=ppt/theme/theme1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00AFEE"/>
      </a:accent1>
      <a:accent2>
        <a:srgbClr val="EC7B2F"/>
      </a:accent2>
      <a:accent3>
        <a:srgbClr val="A5A5A5"/>
      </a:accent3>
      <a:accent4>
        <a:srgbClr val="FFBE00"/>
      </a:accent4>
      <a:accent5>
        <a:srgbClr val="5B9BD4"/>
      </a:accent5>
      <a:accent6>
        <a:srgbClr val="6EAC46"/>
      </a:accent6>
      <a:hlink>
        <a:srgbClr val="0563C1"/>
      </a:hlink>
      <a:folHlink>
        <a:srgbClr val="954D72"/>
      </a:folHlink>
    </a:clrScheme>
    <a:fontScheme name="dsiikgbo">
      <a:majorFont>
        <a:latin typeface="字魂35号-经典雅黑"/>
        <a:ea typeface="字魂35号-经典雅黑"/>
        <a:cs typeface=""/>
      </a:majorFont>
      <a:minorFont>
        <a:latin typeface="字魂35号-经典雅黑"/>
        <a:ea typeface="字魂35号-经典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0AFEE"/>
    </a:accent1>
    <a:accent2>
      <a:srgbClr val="EC7B2F"/>
    </a:accent2>
    <a:accent3>
      <a:srgbClr val="A5A5A5"/>
    </a:accent3>
    <a:accent4>
      <a:srgbClr val="FFBE00"/>
    </a:accent4>
    <a:accent5>
      <a:srgbClr val="5B9BD4"/>
    </a:accent5>
    <a:accent6>
      <a:srgbClr val="6EAC46"/>
    </a:accent6>
    <a:hlink>
      <a:srgbClr val="0563C1"/>
    </a:hlink>
    <a:folHlink>
      <a:srgbClr val="954D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372</Words>
  <Application>WPS 演示</Application>
  <PresentationFormat>自定义</PresentationFormat>
  <Paragraphs>33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阿里巴巴普惠体 Heavy</vt:lpstr>
      <vt:lpstr>阿里巴巴普惠体</vt:lpstr>
      <vt:lpstr>微软雅黑</vt:lpstr>
      <vt:lpstr>Calibri</vt:lpstr>
      <vt:lpstr>字魂35号-经典雅黑</vt:lpstr>
      <vt:lpstr>黑体</vt:lpstr>
      <vt:lpstr>Arial Unicode MS</vt:lpstr>
      <vt:lpstr>等线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计算机发展史</dc:title>
  <dc:creator>hp</dc:creator>
  <cp:lastModifiedBy>韦丽娜</cp:lastModifiedBy>
  <cp:revision>153</cp:revision>
  <dcterms:created xsi:type="dcterms:W3CDTF">2022-04-26T05:40:00Z</dcterms:created>
  <dcterms:modified xsi:type="dcterms:W3CDTF">2025-08-15T03:36:48Z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FDE3A5AD83874CF2B609744957A82D60_13</vt:lpwstr>
  </property>
  <property fmtid="{D5CDD505-2E9C-101B-9397-08002B2CF9AE}" pid="3" name="KSOProductBuildVer">
    <vt:lpwstr>2052-12.1.0.16929</vt:lpwstr>
  </property>
</Properties>
</file>